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544" r:id="rId3"/>
    <p:sldId id="543" r:id="rId4"/>
    <p:sldId id="281" r:id="rId5"/>
    <p:sldId id="326" r:id="rId6"/>
    <p:sldId id="327" r:id="rId7"/>
    <p:sldId id="535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589" r:id="rId22"/>
    <p:sldId id="536" r:id="rId23"/>
    <p:sldId id="478" r:id="rId24"/>
    <p:sldId id="479" r:id="rId25"/>
    <p:sldId id="480" r:id="rId26"/>
    <p:sldId id="481" r:id="rId27"/>
    <p:sldId id="482" r:id="rId28"/>
    <p:sldId id="519" r:id="rId29"/>
    <p:sldId id="492" r:id="rId30"/>
    <p:sldId id="508" r:id="rId31"/>
    <p:sldId id="509" r:id="rId32"/>
    <p:sldId id="510" r:id="rId33"/>
    <p:sldId id="512" r:id="rId34"/>
    <p:sldId id="514" r:id="rId35"/>
    <p:sldId id="515" r:id="rId36"/>
    <p:sldId id="516" r:id="rId37"/>
    <p:sldId id="490" r:id="rId38"/>
    <p:sldId id="521" r:id="rId39"/>
    <p:sldId id="522" r:id="rId40"/>
    <p:sldId id="523" r:id="rId41"/>
    <p:sldId id="542" r:id="rId42"/>
    <p:sldId id="524" r:id="rId43"/>
    <p:sldId id="525" r:id="rId44"/>
    <p:sldId id="526" r:id="rId45"/>
    <p:sldId id="527" r:id="rId46"/>
    <p:sldId id="541" r:id="rId47"/>
    <p:sldId id="539" r:id="rId48"/>
    <p:sldId id="586" r:id="rId49"/>
    <p:sldId id="549" r:id="rId50"/>
    <p:sldId id="550" r:id="rId51"/>
    <p:sldId id="551" r:id="rId52"/>
    <p:sldId id="552" r:id="rId53"/>
    <p:sldId id="553" r:id="rId54"/>
    <p:sldId id="554" r:id="rId55"/>
    <p:sldId id="557" r:id="rId56"/>
    <p:sldId id="584" r:id="rId57"/>
    <p:sldId id="555" r:id="rId58"/>
    <p:sldId id="559" r:id="rId59"/>
    <p:sldId id="560" r:id="rId60"/>
    <p:sldId id="561" r:id="rId61"/>
    <p:sldId id="585" r:id="rId62"/>
    <p:sldId id="570" r:id="rId63"/>
    <p:sldId id="562" r:id="rId64"/>
    <p:sldId id="563" r:id="rId65"/>
    <p:sldId id="566" r:id="rId66"/>
    <p:sldId id="569" r:id="rId67"/>
    <p:sldId id="587" r:id="rId68"/>
    <p:sldId id="574" r:id="rId69"/>
    <p:sldId id="588" r:id="rId70"/>
    <p:sldId id="580" r:id="rId71"/>
    <p:sldId id="581" r:id="rId72"/>
    <p:sldId id="537" r:id="rId73"/>
    <p:sldId id="324" r:id="rId74"/>
    <p:sldId id="545" r:id="rId75"/>
    <p:sldId id="546" r:id="rId76"/>
    <p:sldId id="547" r:id="rId77"/>
    <p:sldId id="531" r:id="rId78"/>
    <p:sldId id="532" r:id="rId79"/>
    <p:sldId id="533" r:id="rId80"/>
    <p:sldId id="534" r:id="rId81"/>
    <p:sldId id="538" r:id="rId82"/>
    <p:sldId id="32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528" autoAdjust="0"/>
  </p:normalViewPr>
  <p:slideViewPr>
    <p:cSldViewPr snapToGrid="0" showGuides="1">
      <p:cViewPr varScale="1">
        <p:scale>
          <a:sx n="72" d="100"/>
          <a:sy n="72" d="100"/>
        </p:scale>
        <p:origin x="110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openxmlformats.org/officeDocument/2006/relationships/image" Target="../media/image43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gon-wheel_effect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gif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gif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gif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gif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gif"/><Relationship Id="rId5" Type="http://schemas.openxmlformats.org/officeDocument/2006/relationships/image" Target="../media/image94.gif"/><Relationship Id="rId4" Type="http://schemas.openxmlformats.org/officeDocument/2006/relationships/image" Target="../media/image93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gif"/><Relationship Id="rId5" Type="http://schemas.openxmlformats.org/officeDocument/2006/relationships/image" Target="../media/image94.gif"/><Relationship Id="rId4" Type="http://schemas.openxmlformats.org/officeDocument/2006/relationships/image" Target="../media/image93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:a16="http://schemas.microsoft.com/office/drawing/2014/main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seen field.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the ratio between the largest and smallest values of the image or: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>
                <a:blip r:embed="rId2"/>
                <a:stretch>
                  <a:fillRect l="-1724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gamma compression">
            <a:extLst>
              <a:ext uri="{FF2B5EF4-FFF2-40B4-BE49-F238E27FC236}">
                <a16:creationId xmlns:a16="http://schemas.microsoft.com/office/drawing/2014/main" id="{8D49C7DC-148A-4E72-A299-6D98C00D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5" y="2365328"/>
            <a:ext cx="3586445" cy="37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B25A8-37A5-4D85-A32D-00F0599D47F0}"/>
                  </a:ext>
                </a:extLst>
              </p:cNvPr>
              <p:cNvSpPr txBox="1"/>
              <p:nvPr/>
            </p:nvSpPr>
            <p:spPr>
              <a:xfrm>
                <a:off x="1937906" y="6131689"/>
                <a:ext cx="821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B25A8-37A5-4D85-A32D-00F0599D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06" y="6131689"/>
                <a:ext cx="821802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8EABA-D95A-4E02-8D69-A9312D09C65B}"/>
                  </a:ext>
                </a:extLst>
              </p:cNvPr>
              <p:cNvSpPr txBox="1"/>
              <p:nvPr/>
            </p:nvSpPr>
            <p:spPr>
              <a:xfrm>
                <a:off x="-31508" y="3914383"/>
                <a:ext cx="821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8EABA-D95A-4E02-8D69-A9312D09C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08" y="3914383"/>
                <a:ext cx="8218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94414" y="2696901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6" y="2178375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</a:t>
            </a:r>
            <a:r>
              <a:rPr lang="en-US" b="1"/>
              <a:t>pepper noise &amp; </a:t>
            </a:r>
            <a:r>
              <a:rPr lang="en-US" b="1" dirty="0"/>
              <a:t>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28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867" y="-1371600"/>
            <a:ext cx="8373533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screen.  How 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1360727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933" y="2325926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0400" y="2808526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219200" y="5523152"/>
            <a:ext cx="81343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Throw away every other row and column to create a 1/2 size image</a:t>
            </a:r>
          </a:p>
          <a:p>
            <a:pPr lvl="1" eaLnBrk="0" hangingPunct="0"/>
            <a:r>
              <a:rPr lang="en-US" sz="2800" dirty="0">
                <a:cs typeface="Arial" charset="0"/>
              </a:rPr>
              <a:t>- called </a:t>
            </a:r>
            <a:r>
              <a:rPr lang="en-US" sz="2800" b="1" dirty="0">
                <a:cs typeface="Arial" charset="0"/>
              </a:rPr>
              <a:t>image sub-sampling </a:t>
            </a:r>
            <a:r>
              <a:rPr lang="en-US" sz="2800" dirty="0">
                <a:cs typeface="Arial" charset="0"/>
              </a:rPr>
              <a:t>or </a:t>
            </a:r>
            <a:r>
              <a:rPr lang="en-US" sz="2800" b="1" dirty="0">
                <a:cs typeface="Arial" charset="0"/>
              </a:rPr>
              <a:t>decimation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418917" y="44595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654117" y="38626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 sub-sampling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2677934"/>
            <a:ext cx="10668000" cy="42563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your sampling rate is not high enough to capture the amount of detail in your image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you the wrong signal/image—an </a:t>
            </a:r>
            <a:r>
              <a:rPr lang="en-US" i="1" dirty="0"/>
              <a:t>alias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/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in the image</a:t>
            </a:r>
          </a:p>
          <a:p>
            <a:pPr lvl="1"/>
            <a:r>
              <a:rPr lang="en-US" sz="2800" dirty="0"/>
              <a:t>This minimum sampling rate is called the </a:t>
            </a:r>
            <a:r>
              <a:rPr lang="en-US" sz="2800" b="1" dirty="0" err="1"/>
              <a:t>Nyquist</a:t>
            </a:r>
            <a:r>
              <a:rPr lang="en-US" sz="2800" b="1" dirty="0"/>
              <a:t> rate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1685" y="1088572"/>
            <a:ext cx="726863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10972800" cy="1143000"/>
          </a:xfrm>
        </p:spPr>
        <p:txBody>
          <a:bodyPr/>
          <a:lstStyle/>
          <a:p>
            <a:r>
              <a:rPr lang="en-US" dirty="0" err="1"/>
              <a:t>Nyquist</a:t>
            </a:r>
            <a:r>
              <a:rPr lang="en-US" dirty="0"/>
              <a:t> limit – 2D 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90600"/>
            <a:ext cx="760306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924800" y="220980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Good sampling</a:t>
            </a:r>
          </a:p>
          <a:p>
            <a:endParaRPr lang="en-US" sz="1800">
              <a:latin typeface="Arial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924800" y="499745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Bad sampling</a:t>
            </a:r>
          </a:p>
          <a:p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Nyquist</a:t>
            </a:r>
            <a:r>
              <a:rPr lang="en-US" dirty="0"/>
              <a:t>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210175" y="761999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</a:t>
            </a:r>
            <a:r>
              <a:rPr lang="en-US" dirty="0" err="1"/>
              <a:t>freq</a:t>
            </a:r>
            <a:r>
              <a:rPr lang="en-US" dirty="0"/>
              <a:t>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8000" t="38313" r="9713" b="14667"/>
          <a:stretch/>
        </p:blipFill>
        <p:spPr bwMode="auto">
          <a:xfrm>
            <a:off x="438150" y="1409700"/>
            <a:ext cx="10972800" cy="35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/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https://en.wikipedia.org/wiki/Wagon-wheel_effect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0400" y="23891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2168" y="18954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7200" y="9144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194552" y="40132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429752" y="34163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5400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/>
              <a:t>Solution: filter the image, </a:t>
            </a:r>
            <a:r>
              <a:rPr lang="en-US" sz="3200" i="1" dirty="0"/>
              <a:t>then</a:t>
            </a:r>
            <a:r>
              <a:rPr lang="en-US" sz="32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9477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1054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1" name="Picture 3" descr="vg-gauss-quarter">
            <a:extLst>
              <a:ext uri="{FF2B5EF4-FFF2-40B4-BE49-F238E27FC236}">
                <a16:creationId xmlns:a16="http://schemas.microsoft.com/office/drawing/2014/main" id="{19B18266-7AA2-4D39-A152-6711FB61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234" y="1609089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vg-gauss-quarter">
            <a:extLst>
              <a:ext uri="{FF2B5EF4-FFF2-40B4-BE49-F238E27FC236}">
                <a16:creationId xmlns:a16="http://schemas.microsoft.com/office/drawing/2014/main" id="{854973EC-1570-4D40-AFF9-1E581627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234" y="162020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vg-gauss-half">
            <a:extLst>
              <a:ext uri="{FF2B5EF4-FFF2-40B4-BE49-F238E27FC236}">
                <a16:creationId xmlns:a16="http://schemas.microsoft.com/office/drawing/2014/main" id="{F356AA93-E4CB-4A23-8CF2-608A2BF2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074" y="160015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13758"/>
            <a:ext cx="3533429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625" y="1615879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4851" y="1603977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-117258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19200"/>
          </a:xfrm>
        </p:spPr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2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3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4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5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7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9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0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715658" y="3799118"/>
            <a:ext cx="8737673" cy="32983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7329" y="1037739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950120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24525" cy="4855029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5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961" y="1812245"/>
            <a:ext cx="357188" cy="267891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3342" y="1750419"/>
            <a:ext cx="34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6974" y="1567543"/>
            <a:ext cx="4305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used for image warping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434AF-A100-4CBB-9863-A0C25820E8C7}"/>
              </a:ext>
            </a:extLst>
          </p:cNvPr>
          <p:cNvSpPr/>
          <p:nvPr/>
        </p:nvSpPr>
        <p:spPr>
          <a:xfrm>
            <a:off x="95250" y="2247900"/>
            <a:ext cx="9067800" cy="3781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20297-C3E0-4727-AAFC-ACA8829D5DBB}"/>
              </a:ext>
            </a:extLst>
          </p:cNvPr>
          <p:cNvSpPr/>
          <p:nvPr/>
        </p:nvSpPr>
        <p:spPr>
          <a:xfrm>
            <a:off x="95250" y="2846070"/>
            <a:ext cx="9067800" cy="31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70EA1A-DEF7-4C26-8F13-FDDF5CA9E82B}"/>
              </a:ext>
            </a:extLst>
          </p:cNvPr>
          <p:cNvSpPr/>
          <p:nvPr/>
        </p:nvSpPr>
        <p:spPr>
          <a:xfrm>
            <a:off x="95250" y="4181475"/>
            <a:ext cx="9067800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72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4064</Words>
  <Application>Microsoft Office PowerPoint</Application>
  <PresentationFormat>Widescreen</PresentationFormat>
  <Paragraphs>1683</Paragraphs>
  <Slides>82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Cambria Math</vt:lpstr>
      <vt:lpstr>Gill Sans</vt:lpstr>
      <vt:lpstr>Times New Roman</vt:lpstr>
      <vt:lpstr>class_layout</vt:lpstr>
      <vt:lpstr>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Histogram equalization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PowerPoint Presentation</vt:lpstr>
      <vt:lpstr>Gaussian Pyramid</vt:lpstr>
      <vt:lpstr>contents</vt:lpstr>
      <vt:lpstr>Upsampling</vt:lpstr>
      <vt:lpstr>Upsampling </vt:lpstr>
      <vt:lpstr>PowerPoint Presentation</vt:lpstr>
      <vt:lpstr>PowerPoint Presentation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 </cp:lastModifiedBy>
  <cp:revision>123</cp:revision>
  <dcterms:created xsi:type="dcterms:W3CDTF">2019-07-13T08:31:13Z</dcterms:created>
  <dcterms:modified xsi:type="dcterms:W3CDTF">2020-02-15T14:44:42Z</dcterms:modified>
</cp:coreProperties>
</file>